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/>
      <a:tcStyle>
        <a:tcBdr/>
        <a:fill>
          <a:solidFill>
            <a:srgbClr val="E7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/>
      <a:tcStyle>
        <a:tcBdr/>
        <a:fill>
          <a:solidFill>
            <a:srgbClr val="FCFB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/>
      <a:tcStyle>
        <a:tcBdr/>
        <a:fill>
          <a:solidFill>
            <a:srgbClr val="E9E7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4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95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04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05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3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sz="3600" cap="all"/>
            </a:lvl1pPr>
          </a:lstStyle>
          <a:p>
            <a:r>
              <a:t>Texto do título</a:t>
            </a:r>
          </a:p>
        </p:txBody>
      </p:sp>
      <p:sp>
        <p:nvSpPr>
          <p:cNvPr id="32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1" name="Nível um…"/>
          <p:cNvSpPr txBox="1">
            <a:spLocks noGrp="1"/>
          </p:cNvSpPr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pPr>
            <a:endParaRPr/>
          </a:p>
        </p:txBody>
      </p:sp>
      <p:sp>
        <p:nvSpPr>
          <p:cNvPr id="5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60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74" y="4131375"/>
            <a:ext cx="706091" cy="481200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o do título"/>
          <p:cNvSpPr txBox="1">
            <a:spLocks noGrp="1"/>
          </p:cNvSpPr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76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o do título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6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o do títul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5" name="Nível um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0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1503" y="-56862"/>
            <a:ext cx="7721217" cy="2895457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PCE- PLANO DE CRESCIMENTO ESPIRITUAL"/>
          <p:cNvSpPr/>
          <p:nvPr/>
        </p:nvSpPr>
        <p:spPr>
          <a:xfrm>
            <a:off x="60490" y="1098723"/>
            <a:ext cx="5075572" cy="9997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PCE- PLANO DE CRESCIMENTO ESPIRITUAL</a:t>
            </a:r>
          </a:p>
        </p:txBody>
      </p:sp>
      <p:grpSp>
        <p:nvGrpSpPr>
          <p:cNvPr id="119" name="Agrupar"/>
          <p:cNvGrpSpPr/>
          <p:nvPr/>
        </p:nvGrpSpPr>
        <p:grpSpPr>
          <a:xfrm>
            <a:off x="7082797" y="309518"/>
            <a:ext cx="1810884" cy="2162697"/>
            <a:chOff x="0" y="0"/>
            <a:chExt cx="1810883" cy="2162695"/>
          </a:xfrm>
        </p:grpSpPr>
        <p:sp>
          <p:nvSpPr>
            <p:cNvPr id="117" name="3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3200" b="1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18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190500" dist="12700" dir="54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3400" b="1"/>
              </a:lvl1pPr>
            </a:lstStyle>
            <a:p>
              <a:r>
                <a:t>NÍVEL</a:t>
              </a:r>
            </a:p>
          </p:txBody>
        </p:sp>
      </p:grpSp>
      <p:sp>
        <p:nvSpPr>
          <p:cNvPr id="120" name="Subtitle 2"/>
          <p:cNvSpPr txBox="1"/>
          <p:nvPr/>
        </p:nvSpPr>
        <p:spPr>
          <a:xfrm>
            <a:off x="1423906" y="2966931"/>
            <a:ext cx="6672340" cy="1392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r" defTabSz="722376">
              <a:spcBef>
                <a:spcPts val="400"/>
              </a:spcBef>
              <a:defRPr sz="4424" b="1" i="1">
                <a:solidFill>
                  <a:srgbClr val="006060"/>
                </a:solidFill>
                <a:effectLst>
                  <a:outerShdw blurRad="20066" dist="30099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TENHA UMA </a:t>
            </a:r>
          </a:p>
          <a:p>
            <a:pPr algn="r" defTabSz="722376">
              <a:spcBef>
                <a:spcPts val="400"/>
              </a:spcBef>
              <a:defRPr sz="4424" b="1" i="1">
                <a:solidFill>
                  <a:srgbClr val="006060"/>
                </a:solidFill>
                <a:effectLst>
                  <a:outerShdw blurRad="20066" dist="30099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VIDA CONTAGIANTE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Box 1"/>
          <p:cNvSpPr txBox="1"/>
          <p:nvPr/>
        </p:nvSpPr>
        <p:spPr>
          <a:xfrm>
            <a:off x="490225" y="729653"/>
            <a:ext cx="7507406" cy="1108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“Levante-se, entre na cidade; </a:t>
            </a:r>
            <a:r>
              <a:rPr b="1"/>
              <a:t>alguém lhe dirá o que você deve fazer</a:t>
            </a:r>
            <a:r>
              <a:t>” </a:t>
            </a:r>
          </a:p>
        </p:txBody>
      </p:sp>
      <p:sp>
        <p:nvSpPr>
          <p:cNvPr id="168" name="TextBox 2"/>
          <p:cNvSpPr txBox="1"/>
          <p:nvPr/>
        </p:nvSpPr>
        <p:spPr>
          <a:xfrm rot="5400000">
            <a:off x="7075913" y="1631587"/>
            <a:ext cx="3461005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1 - Atos 9:6</a:t>
            </a:r>
          </a:p>
        </p:txBody>
      </p:sp>
      <p:sp>
        <p:nvSpPr>
          <p:cNvPr id="169" name="TextBox 4"/>
          <p:cNvSpPr txBox="1"/>
          <p:nvPr/>
        </p:nvSpPr>
        <p:spPr>
          <a:xfrm>
            <a:off x="785664" y="2802382"/>
            <a:ext cx="6916527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Orientação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3"/>
          <p:cNvSpPr txBox="1"/>
          <p:nvPr/>
        </p:nvSpPr>
        <p:spPr>
          <a:xfrm>
            <a:off x="420685" y="1332013"/>
            <a:ext cx="7653534" cy="2629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 algn="just">
              <a:spcBef>
                <a:spcPts val="3600"/>
              </a:spcBef>
              <a:buClr>
                <a:srgbClr val="006060"/>
              </a:buClr>
              <a:buSzPct val="100000"/>
              <a:buAutoNum type="arabicPeriod"/>
              <a:defRPr sz="2800"/>
            </a:pPr>
            <a:r>
              <a:t>Como ficaria Paulo sem essas direções e orientações? Qual a importância da consolidação para o recém-convertido?</a:t>
            </a:r>
          </a:p>
          <a:p>
            <a:pPr marL="342900" indent="-342900" algn="just">
              <a:spcBef>
                <a:spcPts val="3600"/>
              </a:spcBef>
              <a:buClr>
                <a:srgbClr val="006060"/>
              </a:buClr>
              <a:buSzPct val="100000"/>
              <a:buAutoNum type="arabicPeriod"/>
              <a:defRPr sz="2800"/>
            </a:pPr>
            <a:r>
              <a:t>Quais as direções e orientações que um recém-convertido necessita receber?</a:t>
            </a:r>
          </a:p>
        </p:txBody>
      </p:sp>
      <p:sp>
        <p:nvSpPr>
          <p:cNvPr id="172" name="TextBox 4"/>
          <p:cNvSpPr txBox="1"/>
          <p:nvPr/>
        </p:nvSpPr>
        <p:spPr>
          <a:xfrm rot="5400000">
            <a:off x="7075913" y="1631587"/>
            <a:ext cx="3461005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1 - Atos 9:6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Box 1"/>
          <p:cNvSpPr txBox="1"/>
          <p:nvPr/>
        </p:nvSpPr>
        <p:spPr>
          <a:xfrm>
            <a:off x="490225" y="514627"/>
            <a:ext cx="7507406" cy="222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“Saulo levantou-se do chão e, abrindo os olhos, </a:t>
            </a:r>
            <a:r>
              <a:rPr b="1"/>
              <a:t>não conseguia ver nada</a:t>
            </a:r>
            <a:r>
              <a:t>. E </a:t>
            </a:r>
            <a:r>
              <a:rPr b="1"/>
              <a:t>os homens o levaram pela mão até Damasco</a:t>
            </a:r>
            <a:r>
              <a:t>”</a:t>
            </a:r>
          </a:p>
        </p:txBody>
      </p:sp>
      <p:sp>
        <p:nvSpPr>
          <p:cNvPr id="175" name="TextBox 4"/>
          <p:cNvSpPr txBox="1"/>
          <p:nvPr/>
        </p:nvSpPr>
        <p:spPr>
          <a:xfrm>
            <a:off x="785664" y="3045524"/>
            <a:ext cx="6916527" cy="120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Auxílio</a:t>
            </a:r>
          </a:p>
        </p:txBody>
      </p:sp>
      <p:sp>
        <p:nvSpPr>
          <p:cNvPr id="176" name="TextBox 5"/>
          <p:cNvSpPr txBox="1"/>
          <p:nvPr/>
        </p:nvSpPr>
        <p:spPr>
          <a:xfrm rot="5400000">
            <a:off x="7075913" y="1631587"/>
            <a:ext cx="3461005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2 - Atos 9:8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Box 1"/>
          <p:cNvSpPr txBox="1"/>
          <p:nvPr/>
        </p:nvSpPr>
        <p:spPr>
          <a:xfrm>
            <a:off x="490225" y="514628"/>
            <a:ext cx="7507406" cy="1108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“</a:t>
            </a:r>
            <a:r>
              <a:rPr b="1"/>
              <a:t>Por três dias </a:t>
            </a:r>
            <a:r>
              <a:t>ele esteve cego, não comeu nem bebeu”</a:t>
            </a:r>
          </a:p>
        </p:txBody>
      </p:sp>
      <p:sp>
        <p:nvSpPr>
          <p:cNvPr id="179" name="TextBox 4"/>
          <p:cNvSpPr txBox="1"/>
          <p:nvPr/>
        </p:nvSpPr>
        <p:spPr>
          <a:xfrm>
            <a:off x="785664" y="1982073"/>
            <a:ext cx="6916527" cy="154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1500" b="1">
                <a:solidFill>
                  <a:srgbClr val="006060"/>
                </a:solidFill>
              </a:defRPr>
            </a:lvl1pPr>
          </a:lstStyle>
          <a:p>
            <a:r>
              <a:t>“Timing”</a:t>
            </a:r>
          </a:p>
        </p:txBody>
      </p:sp>
      <p:sp>
        <p:nvSpPr>
          <p:cNvPr id="180" name="TextBox 5"/>
          <p:cNvSpPr txBox="1"/>
          <p:nvPr/>
        </p:nvSpPr>
        <p:spPr>
          <a:xfrm rot="5400000">
            <a:off x="7075913" y="1631587"/>
            <a:ext cx="3461005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3 - Atos 9:9</a:t>
            </a:r>
          </a:p>
        </p:txBody>
      </p:sp>
      <p:sp>
        <p:nvSpPr>
          <p:cNvPr id="181" name="TextBox 6"/>
          <p:cNvSpPr txBox="1"/>
          <p:nvPr/>
        </p:nvSpPr>
        <p:spPr>
          <a:xfrm>
            <a:off x="521982" y="4080535"/>
            <a:ext cx="7719050" cy="876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/>
            </a:lvl1pPr>
          </a:lstStyle>
          <a:p>
            <a:r>
              <a:t>Existe um prazo para se entrar em contato com o novo convertido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 advAuto="0"/>
      <p:bldP spid="181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Box 4"/>
          <p:cNvSpPr txBox="1"/>
          <p:nvPr/>
        </p:nvSpPr>
        <p:spPr>
          <a:xfrm rot="5400000">
            <a:off x="7975277" y="846617"/>
            <a:ext cx="166227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Contato</a:t>
            </a:r>
          </a:p>
        </p:txBody>
      </p:sp>
      <p:sp>
        <p:nvSpPr>
          <p:cNvPr id="184" name="TextBox 5"/>
          <p:cNvSpPr txBox="1"/>
          <p:nvPr/>
        </p:nvSpPr>
        <p:spPr>
          <a:xfrm>
            <a:off x="386668" y="572571"/>
            <a:ext cx="3494030" cy="1455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>
                <a:solidFill>
                  <a:srgbClr val="006060"/>
                </a:solidFill>
              </a:defRPr>
            </a:pPr>
            <a:r>
              <a:t>Dando um</a:t>
            </a:r>
          </a:p>
          <a:p>
            <a:pPr algn="ctr">
              <a:defRPr sz="4800" b="1">
                <a:solidFill>
                  <a:srgbClr val="006060"/>
                </a:solidFill>
              </a:defRPr>
            </a:pPr>
            <a:r>
              <a:t>Telefonema</a:t>
            </a:r>
          </a:p>
        </p:txBody>
      </p:sp>
      <p:sp>
        <p:nvSpPr>
          <p:cNvPr id="185" name="TextBox 6"/>
          <p:cNvSpPr txBox="1"/>
          <p:nvPr/>
        </p:nvSpPr>
        <p:spPr>
          <a:xfrm>
            <a:off x="4744887" y="572571"/>
            <a:ext cx="3316226" cy="1455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>
                <a:solidFill>
                  <a:srgbClr val="10475C"/>
                </a:solidFill>
              </a:defRPr>
            </a:pPr>
            <a:r>
              <a:t>Visita</a:t>
            </a:r>
          </a:p>
          <a:p>
            <a:pPr algn="ctr">
              <a:defRPr sz="4800" b="1">
                <a:solidFill>
                  <a:srgbClr val="10475C"/>
                </a:solidFill>
              </a:defRPr>
            </a:pPr>
            <a:r>
              <a:t>ou Encontro</a:t>
            </a:r>
          </a:p>
        </p:txBody>
      </p:sp>
      <p:pic>
        <p:nvPicPr>
          <p:cNvPr id="186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66" y="2433148"/>
            <a:ext cx="4085168" cy="2710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673" y="2433148"/>
            <a:ext cx="4065529" cy="27103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 advAuto="0"/>
      <p:bldP spid="185" grpId="0" animBg="1" advAuto="0"/>
      <p:bldP spid="186" grpId="0" animBg="1" advAuto="0"/>
      <p:bldP spid="187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Box 1"/>
          <p:cNvSpPr txBox="1"/>
          <p:nvPr/>
        </p:nvSpPr>
        <p:spPr>
          <a:xfrm>
            <a:off x="490225" y="316902"/>
            <a:ext cx="7507406" cy="166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“Em Damasco havia um discípulo chamado Ananias. </a:t>
            </a:r>
            <a:r>
              <a:rPr b="1"/>
              <a:t>O Senhor o chamou </a:t>
            </a:r>
            <a:r>
              <a:t>numa visão: Ananias!”</a:t>
            </a:r>
          </a:p>
        </p:txBody>
      </p:sp>
      <p:sp>
        <p:nvSpPr>
          <p:cNvPr id="190" name="TextBox 2"/>
          <p:cNvSpPr txBox="1"/>
          <p:nvPr/>
        </p:nvSpPr>
        <p:spPr>
          <a:xfrm rot="5400000">
            <a:off x="6962935" y="1672816"/>
            <a:ext cx="3686963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4 - Atos 9:10</a:t>
            </a:r>
          </a:p>
        </p:txBody>
      </p:sp>
      <p:sp>
        <p:nvSpPr>
          <p:cNvPr id="191" name="TextBox 4"/>
          <p:cNvSpPr txBox="1"/>
          <p:nvPr/>
        </p:nvSpPr>
        <p:spPr>
          <a:xfrm>
            <a:off x="785664" y="2234702"/>
            <a:ext cx="6916527" cy="2562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Perfil do Consolidador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3"/>
          <p:cNvSpPr txBox="1"/>
          <p:nvPr/>
        </p:nvSpPr>
        <p:spPr>
          <a:xfrm>
            <a:off x="420685" y="1332012"/>
            <a:ext cx="7653534" cy="2492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3600"/>
              </a:spcBef>
              <a:defRPr sz="5400"/>
            </a:lvl1pPr>
          </a:lstStyle>
          <a:p>
            <a:r>
              <a:t>Quais são as pessoas que você poderia, efetivamente, consolidar?</a:t>
            </a:r>
          </a:p>
        </p:txBody>
      </p:sp>
      <p:sp>
        <p:nvSpPr>
          <p:cNvPr id="194" name="TextBox 4"/>
          <p:cNvSpPr txBox="1"/>
          <p:nvPr/>
        </p:nvSpPr>
        <p:spPr>
          <a:xfrm rot="5400000">
            <a:off x="6962935" y="1683399"/>
            <a:ext cx="3686963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4 - Atos 9:10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Box 1"/>
          <p:cNvSpPr txBox="1"/>
          <p:nvPr/>
        </p:nvSpPr>
        <p:spPr>
          <a:xfrm>
            <a:off x="490225" y="271218"/>
            <a:ext cx="7507406" cy="2973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200"/>
            </a:pPr>
            <a:r>
              <a:t>“O Senhor lhe disse: </a:t>
            </a:r>
            <a:r>
              <a:rPr b="1"/>
              <a:t>Vá à casa de Judas, na rua chamada Direita</a:t>
            </a:r>
            <a:r>
              <a:t>, e pergunte por um homem de Tarso chamado Saulo. Ele está orando, numa visão viu um homem chamado Ananias chegar e impor-lhe as mãos para que voltasse a ver”</a:t>
            </a:r>
          </a:p>
        </p:txBody>
      </p:sp>
      <p:sp>
        <p:nvSpPr>
          <p:cNvPr id="197" name="TextBox 4"/>
          <p:cNvSpPr txBox="1"/>
          <p:nvPr/>
        </p:nvSpPr>
        <p:spPr>
          <a:xfrm>
            <a:off x="785664" y="3394764"/>
            <a:ext cx="6916527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000" b="1">
                <a:solidFill>
                  <a:srgbClr val="006060"/>
                </a:solidFill>
              </a:defRPr>
            </a:lvl1pPr>
          </a:lstStyle>
          <a:p>
            <a:r>
              <a:t>Contato pessoal</a:t>
            </a:r>
          </a:p>
        </p:txBody>
      </p:sp>
      <p:sp>
        <p:nvSpPr>
          <p:cNvPr id="198" name="TextBox 5"/>
          <p:cNvSpPr txBox="1"/>
          <p:nvPr/>
        </p:nvSpPr>
        <p:spPr>
          <a:xfrm rot="5400000">
            <a:off x="6782473" y="1831577"/>
            <a:ext cx="4041776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5 - Atos 9:11-12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"/>
          <p:cNvSpPr txBox="1"/>
          <p:nvPr/>
        </p:nvSpPr>
        <p:spPr>
          <a:xfrm>
            <a:off x="617243" y="175971"/>
            <a:ext cx="7253370" cy="29705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/>
            </a:pPr>
            <a:r>
              <a:t>“Respondeu Ananias: Senhor, tenho ouvido muita coisa a respeito desse homem e de todo mal que ele tem feito aos teus santos em Jerusalém. Ele chegou aqui com autorização dos chefes dos sacerdotes para prender todos os que invocam o teu nome’. </a:t>
            </a:r>
            <a:r>
              <a:rPr b="1"/>
              <a:t>Mas o Senhor disse a Ananias: Vá!</a:t>
            </a:r>
            <a:r>
              <a:t> Este homem é meu instrumento escolhido para levar o meu nome perante os gentios e seus reis, e perante o povo de Israel”</a:t>
            </a:r>
          </a:p>
        </p:txBody>
      </p:sp>
      <p:sp>
        <p:nvSpPr>
          <p:cNvPr id="201" name="TextBox 4"/>
          <p:cNvSpPr txBox="1"/>
          <p:nvPr/>
        </p:nvSpPr>
        <p:spPr>
          <a:xfrm>
            <a:off x="785664" y="3299516"/>
            <a:ext cx="6916527" cy="1641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5400" b="1">
                <a:solidFill>
                  <a:srgbClr val="006060"/>
                </a:solidFill>
              </a:defRPr>
            </a:lvl1pPr>
          </a:lstStyle>
          <a:p>
            <a:r>
              <a:t>Resistência do Consolidador</a:t>
            </a:r>
          </a:p>
        </p:txBody>
      </p:sp>
      <p:sp>
        <p:nvSpPr>
          <p:cNvPr id="202" name="TextBox 5"/>
          <p:cNvSpPr txBox="1"/>
          <p:nvPr/>
        </p:nvSpPr>
        <p:spPr>
          <a:xfrm rot="5400000">
            <a:off x="6782473" y="1831577"/>
            <a:ext cx="4041776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6 - Atos 9:13-14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Box 1"/>
          <p:cNvSpPr txBox="1"/>
          <p:nvPr/>
        </p:nvSpPr>
        <p:spPr>
          <a:xfrm>
            <a:off x="617243" y="175971"/>
            <a:ext cx="7253370" cy="2602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/>
            </a:pPr>
            <a:r>
              <a:t>“Então Ananias foi, entrou na casa, pôs as mãos sobre Saulo e disse: ‘Irmão Saulo, o Senhor Jesus, que lhe apareceu no caminho por onde você vinha, enviou-me para que você volte a ver e seja cheio do Espírito Santo’. </a:t>
            </a:r>
            <a:r>
              <a:rPr b="1"/>
              <a:t>Imediatamente, algo como escamas caiu dos olhos de Saulo e ele passou a ver novamente. Levantando-se, foi batizado e, depois de comer, recuperou as forças</a:t>
            </a:r>
            <a:r>
              <a:t>”</a:t>
            </a:r>
          </a:p>
        </p:txBody>
      </p:sp>
      <p:sp>
        <p:nvSpPr>
          <p:cNvPr id="205" name="TextBox 4"/>
          <p:cNvSpPr txBox="1"/>
          <p:nvPr/>
        </p:nvSpPr>
        <p:spPr>
          <a:xfrm>
            <a:off x="785664" y="3183101"/>
            <a:ext cx="6916527" cy="1641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5400" b="1">
                <a:solidFill>
                  <a:srgbClr val="006060"/>
                </a:solidFill>
              </a:defRPr>
            </a:lvl1pPr>
          </a:lstStyle>
          <a:p>
            <a:r>
              <a:t>Obediência do Consolidador</a:t>
            </a:r>
          </a:p>
        </p:txBody>
      </p:sp>
      <p:sp>
        <p:nvSpPr>
          <p:cNvPr id="206" name="TextBox 5"/>
          <p:cNvSpPr txBox="1"/>
          <p:nvPr/>
        </p:nvSpPr>
        <p:spPr>
          <a:xfrm rot="5400000">
            <a:off x="6782473" y="1831577"/>
            <a:ext cx="4041776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Lição 7 - Atos 9:17-19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76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</a:t>
            </a:r>
          </a:p>
        </p:txBody>
      </p:sp>
      <p:sp>
        <p:nvSpPr>
          <p:cNvPr id="124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Plano de Crescimento Espiritual</a:t>
            </a:r>
          </a:p>
        </p:txBody>
      </p:sp>
      <p:pic>
        <p:nvPicPr>
          <p:cNvPr id="125" name="IMG_1766.jpeg" descr="IMG_176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63" y="2882422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3"/>
          <p:cNvSpPr txBox="1"/>
          <p:nvPr/>
        </p:nvSpPr>
        <p:spPr>
          <a:xfrm>
            <a:off x="420685" y="1257932"/>
            <a:ext cx="7653534" cy="2784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600"/>
            </a:lvl1pPr>
          </a:lstStyle>
          <a:p>
            <a:r>
              <a:t>Se você é um discípulo convicto e maduro, Deus está te chamando para consolidar os recém-convertidos de sua célula e da igreja. Qual será sua resposta a esse chamado?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ectangle 3"/>
          <p:cNvSpPr txBox="1"/>
          <p:nvPr/>
        </p:nvSpPr>
        <p:spPr>
          <a:xfrm>
            <a:off x="420685" y="1257932"/>
            <a:ext cx="7653534" cy="2784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600"/>
            </a:lvl1pPr>
          </a:lstStyle>
          <a:p>
            <a:r>
              <a:t>Quais pessoas, efetivamente, você irá consolidar? Há recém-convertidos em sua célula? Você poderia procurar por recém-convertidos, ou decididos, na Secretaria ou com o grupo integração.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ctangle 3"/>
          <p:cNvSpPr txBox="1"/>
          <p:nvPr/>
        </p:nvSpPr>
        <p:spPr>
          <a:xfrm>
            <a:off x="420685" y="1554256"/>
            <a:ext cx="7653534" cy="1666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600"/>
            </a:lvl1pPr>
          </a:lstStyle>
          <a:p>
            <a:r>
              <a:t>Você está disposto a investir tempo para ligar e se encontrar com esses recém-convertidos? Quando irá fazer isso? 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" descr="Picture 1"/>
          <p:cNvPicPr>
            <a:picLocks noChangeAspect="1"/>
          </p:cNvPicPr>
          <p:nvPr/>
        </p:nvPicPr>
        <p:blipFill>
          <a:blip r:embed="rId2"/>
          <a:srcRect b="13113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TextBox 2"/>
          <p:cNvSpPr txBox="1"/>
          <p:nvPr/>
        </p:nvSpPr>
        <p:spPr>
          <a:xfrm>
            <a:off x="98111" y="33771"/>
            <a:ext cx="3380778" cy="1734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0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Consolidação</a:t>
            </a:r>
          </a:p>
          <a:p>
            <a:pPr>
              <a:defRPr sz="5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Batizando</a:t>
            </a:r>
          </a:p>
          <a:p>
            <a:pPr>
              <a:defRPr sz="20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(parte 1)</a:t>
            </a:r>
          </a:p>
        </p:txBody>
      </p:sp>
      <p:sp>
        <p:nvSpPr>
          <p:cNvPr id="129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4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"/>
          <p:cNvSpPr txBox="1"/>
          <p:nvPr/>
        </p:nvSpPr>
        <p:spPr>
          <a:xfrm>
            <a:off x="314854" y="331534"/>
            <a:ext cx="2422844" cy="653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400"/>
            </a:lvl1pPr>
          </a:lstStyle>
          <a:p>
            <a:r>
              <a:t>O que é</a:t>
            </a:r>
          </a:p>
        </p:txBody>
      </p:sp>
      <p:sp>
        <p:nvSpPr>
          <p:cNvPr id="132" name="TextBox 2"/>
          <p:cNvSpPr txBox="1"/>
          <p:nvPr/>
        </p:nvSpPr>
        <p:spPr>
          <a:xfrm rot="5400000">
            <a:off x="6936716" y="1720914"/>
            <a:ext cx="373938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Questões - Debate</a:t>
            </a:r>
          </a:p>
        </p:txBody>
      </p:sp>
      <p:sp>
        <p:nvSpPr>
          <p:cNvPr id="133" name="TextBox 4"/>
          <p:cNvSpPr txBox="1"/>
          <p:nvPr/>
        </p:nvSpPr>
        <p:spPr>
          <a:xfrm>
            <a:off x="886353" y="1020541"/>
            <a:ext cx="6916527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Consolidação?</a:t>
            </a:r>
          </a:p>
        </p:txBody>
      </p:sp>
      <p:sp>
        <p:nvSpPr>
          <p:cNvPr id="134" name="TextBox 5"/>
          <p:cNvSpPr txBox="1"/>
          <p:nvPr/>
        </p:nvSpPr>
        <p:spPr>
          <a:xfrm>
            <a:off x="542235" y="2874547"/>
            <a:ext cx="3603045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/>
            </a:lvl1pPr>
          </a:lstStyle>
          <a:p>
            <a:r>
              <a:t>Tornar sólido</a:t>
            </a:r>
          </a:p>
        </p:txBody>
      </p:sp>
      <p:sp>
        <p:nvSpPr>
          <p:cNvPr id="135" name="TextBox 6"/>
          <p:cNvSpPr txBox="1"/>
          <p:nvPr/>
        </p:nvSpPr>
        <p:spPr>
          <a:xfrm>
            <a:off x="1695819" y="4108827"/>
            <a:ext cx="2915129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/>
            </a:lvl1pPr>
          </a:lstStyle>
          <a:p>
            <a:r>
              <a:t>Resistente</a:t>
            </a:r>
          </a:p>
        </p:txBody>
      </p:sp>
      <p:sp>
        <p:nvSpPr>
          <p:cNvPr id="136" name="TextBox 7"/>
          <p:cNvSpPr txBox="1"/>
          <p:nvPr/>
        </p:nvSpPr>
        <p:spPr>
          <a:xfrm>
            <a:off x="5051637" y="2884441"/>
            <a:ext cx="2100210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/>
            </a:lvl1pPr>
          </a:lstStyle>
          <a:p>
            <a:r>
              <a:t>Firme</a:t>
            </a:r>
          </a:p>
        </p:txBody>
      </p:sp>
      <p:sp>
        <p:nvSpPr>
          <p:cNvPr id="137" name="TextBox 8"/>
          <p:cNvSpPr txBox="1"/>
          <p:nvPr/>
        </p:nvSpPr>
        <p:spPr>
          <a:xfrm>
            <a:off x="5568103" y="3994906"/>
            <a:ext cx="2560428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/>
            </a:lvl1pPr>
          </a:lstStyle>
          <a:p>
            <a:r>
              <a:t>Estável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 advAuto="0"/>
      <p:bldP spid="135" grpId="0" animBg="1" advAuto="0"/>
      <p:bldP spid="136" grpId="0" animBg="1" advAuto="0"/>
      <p:bldP spid="137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Box 1"/>
          <p:cNvSpPr txBox="1"/>
          <p:nvPr/>
        </p:nvSpPr>
        <p:spPr>
          <a:xfrm>
            <a:off x="314853" y="135618"/>
            <a:ext cx="4761760" cy="6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400"/>
            </a:lvl1pPr>
          </a:lstStyle>
          <a:p>
            <a:r>
              <a:t>Alguém que decidiu</a:t>
            </a:r>
          </a:p>
        </p:txBody>
      </p:sp>
      <p:sp>
        <p:nvSpPr>
          <p:cNvPr id="140" name="TextBox 2"/>
          <p:cNvSpPr txBox="1"/>
          <p:nvPr/>
        </p:nvSpPr>
        <p:spPr>
          <a:xfrm rot="5400000">
            <a:off x="6936716" y="1720914"/>
            <a:ext cx="373938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Questões - Debate</a:t>
            </a:r>
          </a:p>
        </p:txBody>
      </p:sp>
      <p:sp>
        <p:nvSpPr>
          <p:cNvPr id="141" name="TextBox 5"/>
          <p:cNvSpPr txBox="1"/>
          <p:nvPr/>
        </p:nvSpPr>
        <p:spPr>
          <a:xfrm>
            <a:off x="542236" y="1160048"/>
            <a:ext cx="2163711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008080"/>
                </a:solidFill>
              </a:defRPr>
            </a:lvl1pPr>
          </a:lstStyle>
          <a:p>
            <a:r>
              <a:t>Bebê</a:t>
            </a:r>
          </a:p>
        </p:txBody>
      </p:sp>
      <p:sp>
        <p:nvSpPr>
          <p:cNvPr id="142" name="TextBox 7"/>
          <p:cNvSpPr txBox="1"/>
          <p:nvPr/>
        </p:nvSpPr>
        <p:spPr>
          <a:xfrm>
            <a:off x="1569722" y="2176683"/>
            <a:ext cx="4078392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10475C"/>
                </a:solidFill>
              </a:defRPr>
            </a:lvl1pPr>
          </a:lstStyle>
          <a:p>
            <a:r>
              <a:t>Recém-decido</a:t>
            </a:r>
          </a:p>
        </p:txBody>
      </p:sp>
      <p:sp>
        <p:nvSpPr>
          <p:cNvPr id="143" name="TextBox 9"/>
          <p:cNvSpPr txBox="1"/>
          <p:nvPr/>
        </p:nvSpPr>
        <p:spPr>
          <a:xfrm>
            <a:off x="2797386" y="3193319"/>
            <a:ext cx="4977977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17627E"/>
                </a:solidFill>
              </a:defRPr>
            </a:lvl1pPr>
          </a:lstStyle>
          <a:p>
            <a:r>
              <a:t>Recém-convertido</a:t>
            </a:r>
          </a:p>
        </p:txBody>
      </p:sp>
      <p:sp>
        <p:nvSpPr>
          <p:cNvPr id="144" name="TextBox 10"/>
          <p:cNvSpPr txBox="1"/>
          <p:nvPr/>
        </p:nvSpPr>
        <p:spPr>
          <a:xfrm>
            <a:off x="542235" y="4244580"/>
            <a:ext cx="7614127" cy="601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 b="1"/>
            </a:lvl1pPr>
          </a:lstStyle>
          <a:p>
            <a:r>
              <a:t>Necessita de cuidados especiais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 advAuto="0"/>
      <p:bldP spid="142" grpId="0" animBg="1" advAuto="0"/>
      <p:bldP spid="143" grpId="0" animBg="1" advAuto="0"/>
      <p:bldP spid="144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Box 3"/>
          <p:cNvSpPr txBox="1"/>
          <p:nvPr/>
        </p:nvSpPr>
        <p:spPr>
          <a:xfrm>
            <a:off x="420365" y="493724"/>
            <a:ext cx="3577213" cy="54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400" b="1">
                <a:solidFill>
                  <a:srgbClr val="17627E"/>
                </a:solidFill>
              </a:defRPr>
            </a:lvl1pPr>
          </a:lstStyle>
          <a:p>
            <a:r>
              <a:t>QUEM DECIDIU</a:t>
            </a:r>
          </a:p>
        </p:txBody>
      </p:sp>
      <p:sp>
        <p:nvSpPr>
          <p:cNvPr id="147" name="TextBox 4"/>
          <p:cNvSpPr txBox="1"/>
          <p:nvPr/>
        </p:nvSpPr>
        <p:spPr>
          <a:xfrm>
            <a:off x="4337282" y="493724"/>
            <a:ext cx="3867303" cy="54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400" b="1">
                <a:solidFill>
                  <a:srgbClr val="17627E"/>
                </a:solidFill>
              </a:defRPr>
            </a:lvl1pPr>
          </a:lstStyle>
          <a:p>
            <a:r>
              <a:t>QUEM CONVERTEU</a:t>
            </a:r>
          </a:p>
        </p:txBody>
      </p:sp>
      <p:sp>
        <p:nvSpPr>
          <p:cNvPr id="148" name="Straight Connector 6"/>
          <p:cNvSpPr/>
          <p:nvPr/>
        </p:nvSpPr>
        <p:spPr>
          <a:xfrm flipH="1">
            <a:off x="4196383" y="387501"/>
            <a:ext cx="1" cy="4626945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9" name="Straight Connector 10"/>
          <p:cNvSpPr/>
          <p:nvPr/>
        </p:nvSpPr>
        <p:spPr>
          <a:xfrm>
            <a:off x="301217" y="1249237"/>
            <a:ext cx="7790330" cy="1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0" name="TextBox 11"/>
          <p:cNvSpPr txBox="1"/>
          <p:nvPr/>
        </p:nvSpPr>
        <p:spPr>
          <a:xfrm>
            <a:off x="346937" y="1437821"/>
            <a:ext cx="3650641" cy="3543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Evangelizada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Apelo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Mente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Emoções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Mensagem do Evangelho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Oração de Entrega</a:t>
            </a:r>
          </a:p>
        </p:txBody>
      </p:sp>
      <p:sp>
        <p:nvSpPr>
          <p:cNvPr id="151" name="TextBox 12"/>
          <p:cNvSpPr txBox="1"/>
          <p:nvPr/>
        </p:nvSpPr>
        <p:spPr>
          <a:xfrm>
            <a:off x="4492521" y="1437822"/>
            <a:ext cx="3553307" cy="3441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Compreendeu que é pecadora e está afastada de Deus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Crê 100% em Jesus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Se arrepende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Confia em Cristo</a:t>
            </a:r>
          </a:p>
          <a:p>
            <a:pPr marL="457200" indent="-457200">
              <a:spcBef>
                <a:spcPts val="800"/>
              </a:spcBef>
              <a:buSzPct val="100000"/>
              <a:buFont typeface="Arial"/>
              <a:buChar char="•"/>
              <a:defRPr sz="2800"/>
            </a:pPr>
            <a:r>
              <a:t>Se entrega a Ele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 advAuto="0"/>
      <p:bldP spid="147" grpId="0" animBg="1" advAuto="0"/>
      <p:bldP spid="148" grpId="0" animBg="1" advAuto="0"/>
      <p:bldP spid="149" grpId="0" animBg="1" advAuto="0"/>
      <p:bldP spid="150" grpId="0" animBg="1" advAuto="0"/>
      <p:bldP spid="151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2"/>
          <p:cNvSpPr txBox="1"/>
          <p:nvPr/>
        </p:nvSpPr>
        <p:spPr>
          <a:xfrm rot="5400000">
            <a:off x="7836081" y="1344976"/>
            <a:ext cx="1940662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Objetivos</a:t>
            </a:r>
          </a:p>
        </p:txBody>
      </p:sp>
      <p:sp>
        <p:nvSpPr>
          <p:cNvPr id="154" name="TextBox 4"/>
          <p:cNvSpPr txBox="1"/>
          <p:nvPr/>
        </p:nvSpPr>
        <p:spPr>
          <a:xfrm>
            <a:off x="235320" y="189401"/>
            <a:ext cx="6916527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006060"/>
                </a:solidFill>
              </a:defRPr>
            </a:lvl1pPr>
          </a:lstStyle>
          <a:p>
            <a:r>
              <a:t>Consolidação</a:t>
            </a:r>
          </a:p>
        </p:txBody>
      </p:sp>
      <p:sp>
        <p:nvSpPr>
          <p:cNvPr id="155" name="TextBox 6"/>
          <p:cNvSpPr txBox="1"/>
          <p:nvPr/>
        </p:nvSpPr>
        <p:spPr>
          <a:xfrm>
            <a:off x="341155" y="1930336"/>
            <a:ext cx="4068709" cy="2835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2400"/>
              </a:spcBef>
              <a:defRPr sz="3600"/>
            </a:pPr>
            <a:r>
              <a:t>Verificar a </a:t>
            </a:r>
            <a:r>
              <a:rPr b="1">
                <a:solidFill>
                  <a:srgbClr val="006060"/>
                </a:solidFill>
              </a:rPr>
              <a:t>decisão</a:t>
            </a:r>
          </a:p>
          <a:p>
            <a:pPr>
              <a:spcBef>
                <a:spcPts val="2400"/>
              </a:spcBef>
              <a:defRPr sz="3600" b="1">
                <a:solidFill>
                  <a:srgbClr val="006060"/>
                </a:solidFill>
              </a:defRPr>
            </a:pPr>
            <a:r>
              <a:t>Conversão</a:t>
            </a:r>
          </a:p>
          <a:p>
            <a:pPr>
              <a:spcBef>
                <a:spcPts val="2400"/>
              </a:spcBef>
              <a:defRPr sz="3600"/>
            </a:pPr>
            <a:r>
              <a:t>Se já converteu,</a:t>
            </a:r>
            <a:br/>
            <a:r>
              <a:rPr b="1">
                <a:solidFill>
                  <a:srgbClr val="006060"/>
                </a:solidFill>
              </a:rPr>
              <a:t>batismo</a:t>
            </a:r>
          </a:p>
        </p:txBody>
      </p:sp>
      <p:pic>
        <p:nvPicPr>
          <p:cNvPr id="15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8554" y="2135189"/>
            <a:ext cx="3771195" cy="28283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Box 2"/>
          <p:cNvSpPr txBox="1"/>
          <p:nvPr/>
        </p:nvSpPr>
        <p:spPr>
          <a:xfrm rot="5400000">
            <a:off x="7332348" y="1339633"/>
            <a:ext cx="294812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Objetivo maior</a:t>
            </a:r>
          </a:p>
        </p:txBody>
      </p:sp>
      <p:sp>
        <p:nvSpPr>
          <p:cNvPr id="159" name="TextBox 4"/>
          <p:cNvSpPr txBox="1"/>
          <p:nvPr/>
        </p:nvSpPr>
        <p:spPr>
          <a:xfrm>
            <a:off x="235320" y="189401"/>
            <a:ext cx="7984543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Consolidação</a:t>
            </a:r>
          </a:p>
        </p:txBody>
      </p:sp>
      <p:sp>
        <p:nvSpPr>
          <p:cNvPr id="160" name="TextBox 5"/>
          <p:cNvSpPr txBox="1"/>
          <p:nvPr/>
        </p:nvSpPr>
        <p:spPr>
          <a:xfrm>
            <a:off x="404656" y="2008832"/>
            <a:ext cx="3359627" cy="2784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Levar o novo convertido ao </a:t>
            </a:r>
            <a:r>
              <a:rPr b="1">
                <a:solidFill>
                  <a:srgbClr val="006060"/>
                </a:solidFill>
              </a:rPr>
              <a:t>Batismo</a:t>
            </a:r>
            <a:r>
              <a:t> e integrá-lo à </a:t>
            </a:r>
            <a:r>
              <a:rPr b="1">
                <a:solidFill>
                  <a:srgbClr val="006060"/>
                </a:solidFill>
              </a:rPr>
              <a:t>Igreja</a:t>
            </a:r>
          </a:p>
        </p:txBody>
      </p:sp>
      <p:sp>
        <p:nvSpPr>
          <p:cNvPr id="161" name="TextBox 9"/>
          <p:cNvSpPr txBox="1"/>
          <p:nvPr/>
        </p:nvSpPr>
        <p:spPr>
          <a:xfrm>
            <a:off x="4631640" y="2008832"/>
            <a:ext cx="3359627" cy="2784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O Batismo </a:t>
            </a:r>
            <a:r>
              <a:rPr b="1">
                <a:solidFill>
                  <a:srgbClr val="006060"/>
                </a:solidFill>
              </a:rPr>
              <a:t>encerra</a:t>
            </a:r>
            <a:r>
              <a:t> a </a:t>
            </a:r>
            <a:r>
              <a:rPr b="1">
                <a:solidFill>
                  <a:srgbClr val="006060"/>
                </a:solidFill>
              </a:rPr>
              <a:t>consolidação</a:t>
            </a:r>
            <a:r>
              <a:t> e </a:t>
            </a:r>
            <a:r>
              <a:rPr b="1">
                <a:solidFill>
                  <a:srgbClr val="006060"/>
                </a:solidFill>
              </a:rPr>
              <a:t>inicia</a:t>
            </a:r>
            <a:r>
              <a:t> o </a:t>
            </a:r>
            <a:r>
              <a:rPr b="1">
                <a:solidFill>
                  <a:srgbClr val="006060"/>
                </a:solidFill>
              </a:rPr>
              <a:t>discipulado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 animBg="1" advAuto="0"/>
      <p:bldP spid="161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1"/>
          <p:cNvSpPr txBox="1"/>
          <p:nvPr/>
        </p:nvSpPr>
        <p:spPr>
          <a:xfrm>
            <a:off x="1307418" y="463696"/>
            <a:ext cx="6148176" cy="2025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 b="1">
                <a:solidFill>
                  <a:srgbClr val="006060"/>
                </a:solidFill>
              </a:defRPr>
            </a:pPr>
            <a:r>
              <a:t>Versos 1-5</a:t>
            </a:r>
          </a:p>
          <a:p>
            <a:pPr algn="ctr">
              <a:defRPr sz="4400"/>
            </a:pPr>
            <a:r>
              <a:t>Paulo antes da conversão</a:t>
            </a:r>
          </a:p>
          <a:p>
            <a:pPr algn="ctr">
              <a:defRPr sz="4400"/>
            </a:pPr>
            <a:r>
              <a:t>Encontro com Cristo</a:t>
            </a:r>
          </a:p>
        </p:txBody>
      </p:sp>
      <p:sp>
        <p:nvSpPr>
          <p:cNvPr id="164" name="TextBox 2"/>
          <p:cNvSpPr txBox="1"/>
          <p:nvPr/>
        </p:nvSpPr>
        <p:spPr>
          <a:xfrm rot="5400000">
            <a:off x="7662753" y="1042275"/>
            <a:ext cx="2287322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Atos 9:1-19</a:t>
            </a:r>
          </a:p>
        </p:txBody>
      </p:sp>
      <p:sp>
        <p:nvSpPr>
          <p:cNvPr id="165" name="TextBox 8"/>
          <p:cNvSpPr txBox="1"/>
          <p:nvPr/>
        </p:nvSpPr>
        <p:spPr>
          <a:xfrm>
            <a:off x="2045076" y="3244450"/>
            <a:ext cx="4672860" cy="1339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 b="1">
                <a:solidFill>
                  <a:srgbClr val="006060"/>
                </a:solidFill>
              </a:defRPr>
            </a:pPr>
            <a:r>
              <a:t>Versos 6-19</a:t>
            </a:r>
          </a:p>
          <a:p>
            <a:pPr algn="ctr">
              <a:defRPr sz="4400"/>
            </a:pPr>
            <a:r>
              <a:t>Consolidação da fé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22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Adjacency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Leidivone Caetano</cp:lastModifiedBy>
  <cp:revision>1</cp:revision>
  <dcterms:modified xsi:type="dcterms:W3CDTF">2023-05-10T09:29:00Z</dcterms:modified>
</cp:coreProperties>
</file>